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58"/>
  </p:notesMasterIdLst>
  <p:sldIdLst>
    <p:sldId id="300" r:id="rId6"/>
    <p:sldId id="323" r:id="rId7"/>
    <p:sldId id="302" r:id="rId8"/>
    <p:sldId id="259" r:id="rId9"/>
    <p:sldId id="324" r:id="rId10"/>
    <p:sldId id="397" r:id="rId11"/>
    <p:sldId id="388" r:id="rId12"/>
    <p:sldId id="396" r:id="rId13"/>
    <p:sldId id="398" r:id="rId14"/>
    <p:sldId id="399" r:id="rId15"/>
    <p:sldId id="400" r:id="rId16"/>
    <p:sldId id="402" r:id="rId17"/>
    <p:sldId id="403" r:id="rId18"/>
    <p:sldId id="404" r:id="rId19"/>
    <p:sldId id="405" r:id="rId20"/>
    <p:sldId id="406" r:id="rId21"/>
    <p:sldId id="407" r:id="rId22"/>
    <p:sldId id="320" r:id="rId23"/>
    <p:sldId id="322" r:id="rId24"/>
    <p:sldId id="321" r:id="rId25"/>
    <p:sldId id="374" r:id="rId26"/>
    <p:sldId id="316" r:id="rId27"/>
    <p:sldId id="408" r:id="rId28"/>
    <p:sldId id="410" r:id="rId29"/>
    <p:sldId id="409" r:id="rId30"/>
    <p:sldId id="411" r:id="rId31"/>
    <p:sldId id="415" r:id="rId32"/>
    <p:sldId id="412" r:id="rId33"/>
    <p:sldId id="413" r:id="rId34"/>
    <p:sldId id="414" r:id="rId35"/>
    <p:sldId id="429" r:id="rId36"/>
    <p:sldId id="431" r:id="rId37"/>
    <p:sldId id="432" r:id="rId38"/>
    <p:sldId id="416" r:id="rId39"/>
    <p:sldId id="417" r:id="rId40"/>
    <p:sldId id="418" r:id="rId41"/>
    <p:sldId id="419" r:id="rId42"/>
    <p:sldId id="420" r:id="rId43"/>
    <p:sldId id="433" r:id="rId44"/>
    <p:sldId id="434" r:id="rId45"/>
    <p:sldId id="435" r:id="rId46"/>
    <p:sldId id="436" r:id="rId47"/>
    <p:sldId id="437" r:id="rId48"/>
    <p:sldId id="421" r:id="rId49"/>
    <p:sldId id="422" r:id="rId50"/>
    <p:sldId id="423" r:id="rId51"/>
    <p:sldId id="424" r:id="rId52"/>
    <p:sldId id="425" r:id="rId53"/>
    <p:sldId id="426" r:id="rId54"/>
    <p:sldId id="427" r:id="rId55"/>
    <p:sldId id="384" r:id="rId56"/>
    <p:sldId id="3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84404" autoAdjust="0"/>
  </p:normalViewPr>
  <p:slideViewPr>
    <p:cSldViewPr snapToGrid="0">
      <p:cViewPr varScale="1">
        <p:scale>
          <a:sx n="96" d="100"/>
          <a:sy n="96" d="100"/>
        </p:scale>
        <p:origin x="534" y="84"/>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2017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7/21/2021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t>
            </a:r>
            <a:r>
              <a:rPr lang="en-US"/>
              <a:t>and innovate</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that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6208265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digital Whiteboard.</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Whiteboard.</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72772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modern deployment of SAP on Azure. Throughout the whiteboard design session, you will explore a range of options that leverage Azure data and artificial intelligence services to enhance SAP-based solutions and maximize the benefits they bring in modern retail and manufacturing.</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explain the integration of Azure services with SAP for collecting and transforming customers and inventory retail data. This, in turn, will contribute to more accurate trend predictions, optimized production targets, and increased revenues.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18160"/>
          </a:xfrm>
        </p:spPr>
        <p:txBody>
          <a:bodyPr/>
          <a:lstStyle/>
          <a:p>
            <a:r>
              <a:rPr lang="en-US" sz="2000" dirty="0">
                <a:latin typeface="+mn-lt"/>
              </a:rPr>
              <a:t>The proposed solutions takes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1800" dirty="0">
                <a:latin typeface="+mn-lt"/>
              </a:rPr>
              <a:t>Support for in-region and cross-region redundancy, providing the high availability and disaster recovery capabilities.</a:t>
            </a:r>
          </a:p>
          <a:p>
            <a:pPr marL="342900" indent="-342900">
              <a:buFont typeface="Arial" panose="020B0604020202020204" pitchFamily="34" charset="0"/>
              <a:buChar char="•"/>
            </a:pPr>
            <a:r>
              <a:rPr lang="en-US" sz="1800" dirty="0">
                <a:latin typeface="+mn-lt"/>
              </a:rPr>
              <a:t>A development and test environment, which cost can be minimized through an optimal resource sizing and snoozing.</a:t>
            </a:r>
          </a:p>
          <a:p>
            <a:pPr marL="342900" indent="-342900">
              <a:buFont typeface="Arial" panose="020B0604020202020204" pitchFamily="34" charset="0"/>
              <a:buChar char="•"/>
            </a:pPr>
            <a:r>
              <a:rPr lang="en-US" sz="18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18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1800" dirty="0">
                <a:latin typeface="+mn-lt"/>
              </a:rPr>
              <a:t>Integration with Azure Machine Learning and Azure Cognitive Services.</a:t>
            </a:r>
          </a:p>
          <a:p>
            <a:pPr marL="342900" indent="-342900">
              <a:buFont typeface="Arial" panose="020B0604020202020204" pitchFamily="34" charset="0"/>
              <a:buChar char="•"/>
            </a:pPr>
            <a:r>
              <a:rPr lang="en-US" sz="18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16210"/>
          </a:xfrm>
        </p:spPr>
        <p:txBody>
          <a:bodyPr/>
          <a:lstStyle/>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64107"/>
          </a:xfrm>
        </p:spPr>
        <p:txBody>
          <a:bodyPr/>
          <a:lstStyle/>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18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1800" dirty="0">
                <a:latin typeface="+mn-lt"/>
              </a:rPr>
              <a:t>Azure Storage provides flexible, scalable, secure, and inexpensive data store. The solution can use Azure Blob Storage or Azure Data Lake to store massive amounts of unstructured data.</a:t>
            </a:r>
          </a:p>
          <a:p>
            <a:pPr marL="342900" indent="-342900">
              <a:buFont typeface="Arial" panose="020B0604020202020204" pitchFamily="34" charset="0"/>
              <a:buChar char="•"/>
            </a:pPr>
            <a:r>
              <a:rPr lang="en-US" sz="18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18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1569660"/>
          </a:xfrm>
        </p:spPr>
        <p:txBody>
          <a:bodyPr/>
          <a:lstStyle/>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88620"/>
          </a:xfrm>
        </p:spPr>
        <p:txBody>
          <a:bodyPr/>
          <a:lstStyle/>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08762"/>
          </a:xfrm>
        </p:spPr>
        <p:txBody>
          <a:bodyPr/>
          <a:lstStyle/>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1292662"/>
          </a:xfrm>
        </p:spPr>
        <p:txBody>
          <a:bodyPr/>
          <a:lstStyle/>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123658"/>
          </a:xfrm>
        </p:spPr>
        <p:txBody>
          <a:bodyPr/>
          <a:lstStyle/>
          <a:p>
            <a:r>
              <a:rPr lang="en-US" sz="20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478423"/>
          </a:xfrm>
        </p:spPr>
        <p:txBody>
          <a:bodyPr/>
          <a:lstStyle/>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r>
              <a:rPr lang="en-US" sz="20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08762"/>
          </a:xfrm>
        </p:spPr>
        <p:txBody>
          <a:bodyPr/>
          <a:lstStyle/>
          <a:p>
            <a:r>
              <a:rPr lang="en-US" sz="20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2000" dirty="0">
              <a:latin typeface="+mn-lt"/>
            </a:endParaRPr>
          </a:p>
          <a:p>
            <a:r>
              <a:rPr lang="en-US" sz="20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287601"/>
          </a:xfrm>
        </p:spPr>
        <p:txBody>
          <a:bodyPr/>
          <a:lstStyle/>
          <a:p>
            <a:r>
              <a:rPr lang="en-US" sz="2000" dirty="0">
                <a:latin typeface="+mn-lt"/>
              </a:rPr>
              <a:t>Contoso could implement Anomaly Detector with native Azure services composing decoupled business logic and the presentation layers. These services include: </a:t>
            </a:r>
          </a:p>
          <a:p>
            <a:endParaRPr lang="en-US" sz="2000" dirty="0">
              <a:latin typeface="+mn-lt"/>
            </a:endParaRPr>
          </a:p>
          <a:p>
            <a:pPr marL="342900" indent="-342900">
              <a:buFont typeface="Arial" panose="020B0604020202020204" pitchFamily="34" charset="0"/>
              <a:buChar char="•"/>
            </a:pPr>
            <a:r>
              <a:rPr lang="en-US" sz="18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8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8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8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783062" cy="5693866"/>
          </a:xfrm>
        </p:spPr>
        <p:txBody>
          <a:bodyPr/>
          <a:lstStyle/>
          <a:p>
            <a:r>
              <a:rPr lang="en-US" sz="20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2000" dirty="0">
              <a:latin typeface="+mn-lt"/>
            </a:endParaRPr>
          </a:p>
          <a:p>
            <a:r>
              <a:rPr lang="en-US" sz="20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2000" dirty="0">
              <a:latin typeface="+mn-lt"/>
            </a:endParaRPr>
          </a:p>
          <a:p>
            <a:r>
              <a:rPr lang="en-US" sz="2000" dirty="0">
                <a:latin typeface="+mn-lt"/>
              </a:rPr>
              <a:t>The integration with Microsoft Teams takes advantage of their support for conversational bots and can additionally leverage Azure Cognitive Services, including Language Understanding (LUIS) and </a:t>
            </a:r>
            <a:r>
              <a:rPr lang="en-US" sz="2000" dirty="0" err="1">
                <a:latin typeface="+mn-lt"/>
              </a:rPr>
              <a:t>QnA</a:t>
            </a:r>
            <a:r>
              <a:rPr lang="en-US" sz="2000" dirty="0">
                <a:latin typeface="+mn-lt"/>
              </a:rPr>
              <a:t>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takes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which cost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abstract</a:t>
            </a:r>
            <a:br>
              <a:rPr lang="en-US" dirty="0"/>
            </a:br>
            <a:endParaRPr lang="en-US" dirty="0"/>
          </a:p>
        </p:txBody>
      </p:sp>
      <p:sp>
        <p:nvSpPr>
          <p:cNvPr id="3" name="Content Placeholder 2"/>
          <p:cNvSpPr>
            <a:spLocks noGrp="1"/>
          </p:cNvSpPr>
          <p:nvPr>
            <p:ph type="body" sz="quarter" idx="10"/>
          </p:nvPr>
        </p:nvSpPr>
        <p:spPr>
          <a:xfrm>
            <a:off x="269239" y="1189177"/>
            <a:ext cx="11653523" cy="4385816"/>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While Contoso already collects purchase data from all channels and updates daily warehouse logistical and operational data, this appears to be no longer sufficient.</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004447"/>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The proposed solutions takes advantage of a wide range of Azure services in order to enhance data integration capabilities. In particular, it provides the following functionality:</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a:t>
            </a:r>
            <a:r>
              <a:rPr lang="en-US" sz="2400" dirty="0" err="1">
                <a:effectLst/>
                <a:latin typeface="Calibri" panose="020F0502020204030204" pitchFamily="34" charset="0"/>
                <a:ea typeface="Calibri" panose="020F0502020204030204" pitchFamily="34" charset="0"/>
              </a:rPr>
              <a:t>visiblity</a:t>
            </a:r>
            <a:r>
              <a:rPr lang="en-US" sz="2400" dirty="0">
                <a:effectLst/>
                <a:latin typeface="Calibri" panose="020F0502020204030204" pitchFamily="34" charset="0"/>
                <a:ea typeface="Calibri" panose="020F0502020204030204" pitchFamily="34" charset="0"/>
              </a:rPr>
              <a:t>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a:t>
            </a:r>
            <a:r>
              <a:rPr lang="en-US" sz="2400" dirty="0" err="1">
                <a:effectLst/>
                <a:latin typeface="Calibri" panose="020F0502020204030204" pitchFamily="34" charset="0"/>
                <a:ea typeface="Calibri" panose="020F0502020204030204" pitchFamily="34" charset="0"/>
              </a:rPr>
              <a:t>plands</a:t>
            </a:r>
            <a:r>
              <a:rPr lang="en-US" sz="2400" dirty="0">
                <a:effectLst/>
                <a:latin typeface="Calibri" panose="020F0502020204030204" pitchFamily="34" charset="0"/>
                <a:ea typeface="Calibri" panose="020F0502020204030204" pitchFamily="34" charset="0"/>
              </a:rPr>
              <a:t>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 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483757"/>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its challenges, Contoso has asked you to design and implement a solution that would help them regain the competitive edge by transitioning their SAP landscape to Azure and modernizing it by leveraging Azure services. </a:t>
            </a:r>
          </a:p>
          <a:p>
            <a:pPr marL="0" lvl="0" indent="0">
              <a:buNone/>
            </a:pP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dirty="0"/>
              <a:t>Customer abstract (continued)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that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provided solution.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better our customers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521512"/>
          </a:xfrm>
        </p:spPr>
        <p:txBody>
          <a:bodyPr/>
          <a:lstStyle/>
          <a:p>
            <a:pPr marL="0" lvl="0" indent="0">
              <a:buNone/>
            </a:pPr>
            <a:r>
              <a:rPr lang="en-US" sz="2000" dirty="0">
                <a:latin typeface="+mn-lt"/>
                <a:cs typeface="Segoe UI Semibold" panose="020B0702040204020203" pitchFamily="34" charset="0"/>
              </a:rPr>
              <a:t>Key success criteria comprise: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right-sizing and optimized resource allocation</a:t>
            </a:r>
          </a:p>
          <a:p>
            <a:r>
              <a:rPr lang="en-US" sz="1800" dirty="0">
                <a:latin typeface="+mn-lt"/>
                <a:cs typeface="Segoe UI Semibold" panose="020B0702040204020203" pitchFamily="34" charset="0"/>
              </a:rPr>
              <a:t>Data integration and analytics capabilities that include:</a:t>
            </a:r>
          </a:p>
          <a:p>
            <a:endParaRPr lang="en-US" sz="1800" dirty="0">
              <a:latin typeface="+mn-lt"/>
              <a:cs typeface="Segoe UI Semibold" panose="020B0702040204020203" pitchFamily="34" charset="0"/>
            </a:endParaRP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to deliver a 360 degree view of the Contoso's business operations and to optimize them through data analytics.</a:t>
            </a:r>
          </a:p>
        </p:txBody>
      </p:sp>
      <p:sp>
        <p:nvSpPr>
          <p:cNvPr id="2" name="Title 1"/>
          <p:cNvSpPr>
            <a:spLocks noGrp="1"/>
          </p:cNvSpPr>
          <p:nvPr>
            <p:ph type="title"/>
          </p:nvPr>
        </p:nvSpPr>
        <p:spPr/>
        <p:txBody>
          <a:bodyPr/>
          <a:lstStyle/>
          <a:p>
            <a:r>
              <a:rPr lang="en-US" dirty="0"/>
              <a:t>Customer abstract (continued)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4884414"/>
          </a:xfrm>
        </p:spPr>
        <p:txBody>
          <a:bodyPr/>
          <a:lstStyle/>
          <a:p>
            <a:pPr marL="0" lvl="0" indent="0">
              <a:buNone/>
            </a:pPr>
            <a:r>
              <a:rPr lang="en-US" sz="2000" dirty="0">
                <a:latin typeface="+mn-lt"/>
                <a:cs typeface="Segoe UI Semibold" panose="020B0702040204020203" pitchFamily="34" charset="0"/>
              </a:rPr>
              <a:t>Contoso Retail, Inc has been producing and selling goods through various retail channels for the past 15 years. Currently, they have 20 manufacturing plants and just over 200 brick-and-mortar stores across the United States, but are planning to close 50+ of these stores next year, taking the number of physical locations down to 150 stores due to declining revenue and plans to focus on increasing the volume of online sales. Contoso relies on its on-premises SAP landscape to host line of business applications and databases for all manufacturing, supply chain, and customer data.</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currently collects the store and online sales data and analyzes it within SAP, however, it recognizes that the scope and frequency of data collection and analysis is not sufficient to meet demands of the modern marketplace. To remediate this shortcoming, Contoso is looking for the ability to improve its existing model by not only providing more frequent inventory updates but also incorporating other sources of data, including:</a:t>
            </a:r>
          </a:p>
          <a:p>
            <a:pPr marL="0" lvl="0" indent="0">
              <a:buNone/>
            </a:pPr>
            <a:endParaRPr lang="en-US" sz="2000" dirty="0">
              <a:latin typeface="+mn-lt"/>
              <a:cs typeface="Segoe UI Semibold" panose="020B0702040204020203" pitchFamily="34" charset="0"/>
            </a:endParaRP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a:t>
            </a: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2185214"/>
          </a:xfrm>
        </p:spPr>
        <p:txBody>
          <a:bodyPr/>
          <a:lstStyle/>
          <a:p>
            <a:pPr marL="0" lv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 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FC7B288A-115F-4EDF-8326-05039CEE1D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6539</Words>
  <Application>Microsoft Office PowerPoint</Application>
  <PresentationFormat>Widescreen</PresentationFormat>
  <Paragraphs>325</Paragraphs>
  <Slides>52</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SAP plus extend and innovate</vt:lpstr>
      <vt:lpstr>Abstract and learning objectives</vt:lpstr>
      <vt:lpstr>Step 1: Review the customer case study</vt:lpstr>
      <vt:lpstr>Customer abstract </vt:lpstr>
      <vt:lpstr>Customer abstract (continued)</vt:lpstr>
      <vt:lpstr>Customer abstract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Transformation and Processing Diagram</vt:lpstr>
      <vt:lpstr>Analytics</vt:lpstr>
      <vt:lpstr>Analytics (continued)</vt:lpstr>
      <vt:lpstr>Anomaly Detector</vt:lpstr>
      <vt:lpstr>Anomaly Detector Diagram</vt:lpstr>
      <vt:lpstr>Personalized Marketing</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2021-07-21T11:44:48Z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